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5"/>
  </p:notesMasterIdLst>
  <p:sldIdLst>
    <p:sldId id="256" r:id="rId2"/>
    <p:sldId id="257" r:id="rId3"/>
    <p:sldId id="285" r:id="rId4"/>
    <p:sldId id="286" r:id="rId5"/>
    <p:sldId id="287" r:id="rId6"/>
    <p:sldId id="274" r:id="rId7"/>
    <p:sldId id="288" r:id="rId8"/>
    <p:sldId id="258" r:id="rId9"/>
    <p:sldId id="289" r:id="rId10"/>
    <p:sldId id="291" r:id="rId11"/>
    <p:sldId id="290" r:id="rId12"/>
    <p:sldId id="259" r:id="rId13"/>
    <p:sldId id="29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241" autoAdjust="0"/>
    <p:restoredTop sz="94643"/>
  </p:normalViewPr>
  <p:slideViewPr>
    <p:cSldViewPr>
      <p:cViewPr>
        <p:scale>
          <a:sx n="90" d="100"/>
          <a:sy n="90" d="100"/>
        </p:scale>
        <p:origin x="653" y="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AFF8F-2249-4354-903C-B882BF4984E3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B1216-8B99-49B4-91A8-A16835571A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12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mpd="thickThin">
            <a:noFill/>
            <a:miter lim="800000"/>
            <a:headEnd/>
            <a:tailEnd/>
          </a:ln>
          <a:effectLst>
            <a:outerShdw dist="10160" dir="5400000" algn="tl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7523E7-2EBD-4FF5-848D-74E6379D8AAE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ABDB62D-71AC-4A3C-8DA7-32F50667A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23E7-2EBD-4FF5-848D-74E6379D8AAE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DB62D-71AC-4A3C-8DA7-32F50667A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mpd="thickThin">
            <a:noFill/>
            <a:miter lim="800000"/>
            <a:headEnd/>
            <a:tailEnd/>
          </a:ln>
          <a:effectLst>
            <a:outerShdw dist="10160" dir="10800000" algn="tl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23E7-2EBD-4FF5-848D-74E6379D8AAE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DB62D-71AC-4A3C-8DA7-32F50667A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23E7-2EBD-4FF5-848D-74E6379D8AAE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DB62D-71AC-4A3C-8DA7-32F50667A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mpd="thickThin">
            <a:noFill/>
            <a:miter lim="800000"/>
            <a:headEnd/>
            <a:tailEnd/>
          </a:ln>
          <a:effectLst>
            <a:outerShdw dist="10160" dir="5400000" algn="tl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7523E7-2EBD-4FF5-848D-74E6379D8AAE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ABDB62D-71AC-4A3C-8DA7-32F50667A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23E7-2EBD-4FF5-848D-74E6379D8AAE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DB62D-71AC-4A3C-8DA7-32F50667A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23E7-2EBD-4FF5-848D-74E6379D8AAE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DB62D-71AC-4A3C-8DA7-32F50667A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23E7-2EBD-4FF5-848D-74E6379D8AAE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DB62D-71AC-4A3C-8DA7-32F50667A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23E7-2EBD-4FF5-848D-74E6379D8AAE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DB62D-71AC-4A3C-8DA7-32F50667A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23E7-2EBD-4FF5-848D-74E6379D8AAE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DB62D-71AC-4A3C-8DA7-32F50667A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fld id="{A07523E7-2EBD-4FF5-848D-74E6379D8AAE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fld id="{6ABDB62D-71AC-4A3C-8DA7-32F50667A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mpd="thickThin">
            <a:noFill/>
            <a:miter lim="800000"/>
            <a:headEnd/>
            <a:tailEnd/>
          </a:ln>
          <a:effectLst>
            <a:outerShdw dist="10160" dir="5400000" algn="tl" rotWithShape="0">
              <a:srgbClr val="808080">
                <a:alpha val="5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109728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3F3F"/>
                </a:solidFill>
                <a:latin typeface="Arial" pitchFamily="34" charset="0"/>
              </a:defRPr>
            </a:lvl1pPr>
          </a:lstStyle>
          <a:p>
            <a:fld id="{A07523E7-2EBD-4FF5-848D-74E6379D8AAE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3F3F"/>
                </a:solidFill>
                <a:latin typeface="Arial" pitchFamily="34" charset="0"/>
              </a:defRPr>
            </a:lvl1pPr>
          </a:lstStyle>
          <a:p>
            <a:fld id="{6ABDB62D-71AC-4A3C-8DA7-32F50667A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rgbClr val="FF7900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7900"/>
          </a:solidFill>
          <a:latin typeface="Corbe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7900"/>
          </a:solidFill>
          <a:latin typeface="Corbe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7900"/>
          </a:solidFill>
          <a:latin typeface="Corbe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7900"/>
          </a:solidFill>
          <a:latin typeface="Corbe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7900"/>
          </a:solidFill>
          <a:latin typeface="Corbel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7900"/>
          </a:solidFill>
          <a:latin typeface="Corbel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7900"/>
          </a:solidFill>
          <a:latin typeface="Corbel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7900"/>
          </a:solidFill>
          <a:latin typeface="Corbel" charset="0"/>
          <a:ea typeface="ＭＳ Ｐゴシック" charset="0"/>
          <a:cs typeface="ＭＳ Ｐゴシック" charset="0"/>
        </a:defRPr>
      </a:lvl9pPr>
      <a:extLst/>
    </p:titleStyle>
    <p:bodyStyle>
      <a:lvl1pPr marL="438150" indent="-319088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30250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16025" indent="-182563" algn="l" rtl="0" eaLnBrk="1" fontAlgn="base" hangingPunct="1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425575" indent="-182563" algn="l" rtl="0" eaLnBrk="1" fontAlgn="base" hangingPunct="1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3.png"/><Relationship Id="rId5" Type="http://schemas.openxmlformats.org/officeDocument/2006/relationships/hyperlink" Target="mailto:pkalvelage@govst.edu" TargetMode="External"/><Relationship Id="rId4" Type="http://schemas.openxmlformats.org/officeDocument/2006/relationships/hyperlink" Target="mailto:cschranz@govst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8077200" cy="3276600"/>
          </a:xfrm>
        </p:spPr>
        <p:txBody>
          <a:bodyPr>
            <a:noAutofit/>
          </a:bodyPr>
          <a:lstStyle/>
          <a:p>
            <a:r>
              <a:rPr lang="en-US" sz="3600" dirty="0"/>
              <a:t>Master of Occupational Therapy</a:t>
            </a:r>
            <a:br>
              <a:rPr lang="en-US" sz="3600" dirty="0"/>
            </a:br>
            <a:r>
              <a:rPr lang="en-US" sz="3600" dirty="0"/>
              <a:t>Information Session</a:t>
            </a:r>
            <a:br>
              <a:rPr lang="en-US" sz="360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r>
              <a:rPr lang="en-US" sz="1600" dirty="0">
                <a:solidFill>
                  <a:schemeClr val="tx1"/>
                </a:solidFill>
              </a:rPr>
              <a:t>Department of Occupational Therapy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Governors State University</a:t>
            </a:r>
            <a:br>
              <a:rPr lang="en-US" sz="3600" dirty="0"/>
            </a:br>
            <a:br>
              <a:rPr lang="en-US" sz="3600" dirty="0"/>
            </a:br>
            <a:endParaRPr lang="en-US" sz="3600" dirty="0"/>
          </a:p>
        </p:txBody>
      </p:sp>
      <p:pic>
        <p:nvPicPr>
          <p:cNvPr id="4" name="Picture 2" descr="GSU Logo FINAL WHITE6-8-11.psd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5430838"/>
            <a:ext cx="4738688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66A6C25C-BBC0-BC48-B43F-B180FE65B3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43"/>
    </mc:Choice>
    <mc:Fallback xmlns="">
      <p:transition spd="slow" advTm="82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8176"/>
          </a:xfrm>
        </p:spPr>
        <p:txBody>
          <a:bodyPr>
            <a:normAutofit/>
          </a:bodyPr>
          <a:lstStyle/>
          <a:p>
            <a:r>
              <a:rPr lang="en-US" sz="4400" dirty="0"/>
              <a:t>Admissions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Important Dates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9062" indent="0">
              <a:buNone/>
            </a:pPr>
            <a:endParaRPr lang="en-US" sz="2800" dirty="0"/>
          </a:p>
          <a:p>
            <a:pPr lvl="1"/>
            <a:r>
              <a:rPr lang="en-US" sz="2400" dirty="0"/>
              <a:t>OTCAS applications open on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October 1 – close on February 15, each year</a:t>
            </a:r>
            <a:endParaRPr lang="en-US" sz="2400" baseline="30000" dirty="0"/>
          </a:p>
          <a:p>
            <a:pPr marL="457200" lvl="1" indent="0">
              <a:buNone/>
            </a:pPr>
            <a:endParaRPr lang="en-US" sz="2400" dirty="0"/>
          </a:p>
          <a:p>
            <a:pPr lvl="1"/>
            <a:r>
              <a:rPr lang="en-US" sz="2400" dirty="0"/>
              <a:t>Notification of acceptance into MOT program by March</a:t>
            </a:r>
          </a:p>
          <a:p>
            <a:pPr marL="457200" lvl="1" indent="0">
              <a:buNone/>
            </a:pPr>
            <a:endParaRPr lang="en-US" sz="2400" dirty="0"/>
          </a:p>
          <a:p>
            <a:pPr lvl="1"/>
            <a:r>
              <a:rPr lang="en-US" sz="2400" dirty="0"/>
              <a:t>MOT program begins in Fall Semester</a:t>
            </a:r>
          </a:p>
        </p:txBody>
      </p:sp>
      <p:pic>
        <p:nvPicPr>
          <p:cNvPr id="5" name="Picture 2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867400"/>
            <a:ext cx="28797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32E94D1D-C662-2C49-A978-5BC23CA442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3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74"/>
    </mc:Choice>
    <mc:Fallback xmlns="">
      <p:transition spd="slow" advTm="250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8176"/>
          </a:xfrm>
        </p:spPr>
        <p:txBody>
          <a:bodyPr>
            <a:normAutofit/>
          </a:bodyPr>
          <a:lstStyle/>
          <a:p>
            <a:r>
              <a:rPr lang="en-US" sz="4400" dirty="0"/>
              <a:t>MOT Curriculum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5181311"/>
          </a:xfrm>
        </p:spPr>
        <p:txBody>
          <a:bodyPr/>
          <a:lstStyle/>
          <a:p>
            <a:pPr marL="119062" indent="0">
              <a:buNone/>
            </a:pPr>
            <a:r>
              <a:rPr lang="en-US" dirty="0"/>
              <a:t>The MOT Curriculum begins in the Fall semester and is 7 semesters long.</a:t>
            </a:r>
          </a:p>
          <a:p>
            <a:pPr marL="119062" indent="0">
              <a:buNone/>
            </a:pPr>
            <a:endParaRPr lang="en-US" sz="1600" dirty="0"/>
          </a:p>
          <a:p>
            <a:r>
              <a:rPr lang="en-US" dirty="0"/>
              <a:t>It includes 78 credit hours of:</a:t>
            </a:r>
            <a:endParaRPr lang="en-US" sz="2000" dirty="0"/>
          </a:p>
          <a:p>
            <a:pPr lvl="1"/>
            <a:r>
              <a:rPr lang="en-US" dirty="0"/>
              <a:t>Foundational Coursework</a:t>
            </a:r>
          </a:p>
          <a:p>
            <a:pPr lvl="1"/>
            <a:r>
              <a:rPr lang="en-US" dirty="0"/>
              <a:t>Applied Coursework</a:t>
            </a:r>
          </a:p>
          <a:p>
            <a:pPr lvl="1"/>
            <a:r>
              <a:rPr lang="en-US" dirty="0"/>
              <a:t>Fieldwork – 5 experiences</a:t>
            </a:r>
            <a:endParaRPr lang="en-US" sz="2000" dirty="0"/>
          </a:p>
          <a:p>
            <a:pPr marL="119062" indent="0">
              <a:buNone/>
            </a:pPr>
            <a:endParaRPr lang="en-US" sz="1600" dirty="0"/>
          </a:p>
          <a:p>
            <a:pPr marL="119062" indent="0">
              <a:buNone/>
            </a:pPr>
            <a:r>
              <a:rPr lang="en-US" sz="2000" dirty="0"/>
              <a:t>The average cost for tuition is approx. 633.00 per credit hour </a:t>
            </a:r>
          </a:p>
          <a:p>
            <a:pPr marL="119062" indent="0">
              <a:buNone/>
            </a:pPr>
            <a:r>
              <a:rPr lang="en-US" sz="2000" dirty="0"/>
              <a:t>Indiana residents pay in-state tuition</a:t>
            </a:r>
          </a:p>
          <a:p>
            <a:pPr marL="119062" indent="0">
              <a:buNone/>
            </a:pPr>
            <a:r>
              <a:rPr lang="en-US" sz="1600" i="1" dirty="0"/>
              <a:t>*cost is subject to change</a:t>
            </a:r>
          </a:p>
        </p:txBody>
      </p:sp>
      <p:pic>
        <p:nvPicPr>
          <p:cNvPr id="5" name="Picture 2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6029" y="6095712"/>
            <a:ext cx="28797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FFB8707E-97EE-4648-B9E4-BE81E22058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7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73"/>
    </mc:Choice>
    <mc:Fallback xmlns="">
      <p:transition spd="slow" advTm="204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8176"/>
          </a:xfrm>
        </p:spPr>
        <p:txBody>
          <a:bodyPr>
            <a:normAutofit/>
          </a:bodyPr>
          <a:lstStyle/>
          <a:p>
            <a:r>
              <a:rPr lang="en-US" sz="4400" dirty="0"/>
              <a:t>University Support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74825"/>
            <a:ext cx="8458200" cy="4625975"/>
          </a:xfrm>
        </p:spPr>
        <p:txBody>
          <a:bodyPr/>
          <a:lstStyle/>
          <a:p>
            <a:pPr marL="119062" indent="0" algn="ctr"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HRSA Grant Recipient</a:t>
            </a:r>
            <a:endParaRPr lang="en-US" sz="1800" b="0" i="0" dirty="0">
              <a:solidFill>
                <a:srgbClr val="373737"/>
              </a:solidFill>
              <a:effectLst/>
              <a:latin typeface="arial" panose="020B0604020202020204" pitchFamily="34" charset="0"/>
            </a:endParaRPr>
          </a:p>
          <a:p>
            <a:pPr marL="119062" indent="0" algn="l"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Human Resource Services Administration has awarded the GSU Master of Occupational Therapy Program 2.7 million dollars to support economically disadvantaged students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Beginning this fall (2020), the 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Scholarship for Disadvantaged Students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will go directly to MOT students who qualify over the next 5 years (2025).</a:t>
            </a:r>
          </a:p>
          <a:p>
            <a:pPr marL="119062" indent="0" algn="l">
              <a:buNone/>
            </a:pPr>
            <a:endParaRPr lang="en-US" dirty="0"/>
          </a:p>
          <a:p>
            <a:r>
              <a:rPr lang="en-US" sz="2000" dirty="0"/>
              <a:t>Financial Aid</a:t>
            </a:r>
          </a:p>
          <a:p>
            <a:r>
              <a:rPr lang="en-US" sz="2000" dirty="0"/>
              <a:t>Student Services</a:t>
            </a:r>
          </a:p>
          <a:p>
            <a:r>
              <a:rPr lang="en-US" sz="2000" dirty="0"/>
              <a:t>Fitness Center</a:t>
            </a:r>
          </a:p>
          <a:p>
            <a:r>
              <a:rPr lang="en-US" sz="2000" dirty="0"/>
              <a:t>Library</a:t>
            </a:r>
          </a:p>
          <a:p>
            <a:pPr marL="119062" indent="0">
              <a:buNone/>
            </a:pPr>
            <a:endParaRPr lang="en-US" dirty="0"/>
          </a:p>
        </p:txBody>
      </p:sp>
      <p:pic>
        <p:nvPicPr>
          <p:cNvPr id="5" name="Picture 2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867400"/>
            <a:ext cx="28797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B8529979-1DE4-0F4B-B3EC-BAFF37CB4A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945"/>
    </mc:Choice>
    <mc:Fallback xmlns="">
      <p:transition spd="slow" advTm="97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ACE44-11D2-4171-8078-2039EABF1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7F1B9-4972-4A7A-A96F-021419D3F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contact the Department of Occupational Therapy with any questions or to support the Admission process.</a:t>
            </a:r>
          </a:p>
          <a:p>
            <a:pPr marL="119062" indent="0">
              <a:buNone/>
            </a:pPr>
            <a:endParaRPr lang="en-US" dirty="0"/>
          </a:p>
          <a:p>
            <a:r>
              <a:rPr lang="en-US" sz="2800" dirty="0"/>
              <a:t>Dr. Caren Schranz, Chair </a:t>
            </a:r>
            <a:r>
              <a:rPr lang="en-US" sz="2800" dirty="0">
                <a:hlinkClick r:id="rId4"/>
              </a:rPr>
              <a:t>cschranz@govst.edu</a:t>
            </a:r>
            <a:endParaRPr lang="en-US" sz="2800" dirty="0"/>
          </a:p>
          <a:p>
            <a:r>
              <a:rPr lang="en-US" sz="2800" dirty="0"/>
              <a:t>Patti Kalvelage, Admission Coordinator </a:t>
            </a:r>
            <a:r>
              <a:rPr lang="en-US" sz="2800" dirty="0">
                <a:hlinkClick r:id="rId5"/>
              </a:rPr>
              <a:t>pkalvelage@govst.edu</a:t>
            </a:r>
            <a:endParaRPr lang="en-US" sz="2800" dirty="0"/>
          </a:p>
          <a:p>
            <a:pPr marL="119062" indent="0">
              <a:buNone/>
            </a:pPr>
            <a:endParaRPr lang="en-US" dirty="0"/>
          </a:p>
          <a:p>
            <a:pPr marL="119062" indent="0">
              <a:buNone/>
            </a:pPr>
            <a:endParaRPr lang="en-US" dirty="0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10810336-BC56-2449-AAE5-D005B7449D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50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78"/>
    </mc:Choice>
    <mc:Fallback xmlns="">
      <p:transition spd="slow" advTm="205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8176"/>
          </a:xfrm>
        </p:spPr>
        <p:txBody>
          <a:bodyPr>
            <a:normAutofit/>
          </a:bodyPr>
          <a:lstStyle/>
          <a:p>
            <a:r>
              <a:rPr lang="en-US" sz="4400" dirty="0"/>
              <a:t>Welcome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5029200"/>
          </a:xfrm>
        </p:spPr>
        <p:txBody>
          <a:bodyPr/>
          <a:lstStyle/>
          <a:p>
            <a:r>
              <a:rPr lang="en-US" dirty="0"/>
              <a:t>People You Should Know</a:t>
            </a:r>
          </a:p>
          <a:p>
            <a:pPr lvl="1"/>
            <a:r>
              <a:rPr lang="en-US" dirty="0"/>
              <a:t>Dr. Caren Schranz DrOT, MS, OTR/L – Department of Occupational Therapy, Chairperson/Program Director and Associate Professor</a:t>
            </a:r>
          </a:p>
          <a:p>
            <a:pPr lvl="2"/>
            <a:r>
              <a:rPr lang="en-US" dirty="0"/>
              <a:t>cschranz@govst.edu</a:t>
            </a:r>
          </a:p>
          <a:p>
            <a:pPr lvl="1"/>
            <a:r>
              <a:rPr lang="en-US" dirty="0"/>
              <a:t>Patti Kalvelage, MS, OTR/L –                                    Program Admissions Coordinator &amp; Senior Lecturer</a:t>
            </a:r>
          </a:p>
          <a:p>
            <a:pPr lvl="2"/>
            <a:r>
              <a:rPr lang="en-US" dirty="0"/>
              <a:t>pkalvelage@govst.edu</a:t>
            </a:r>
          </a:p>
          <a:p>
            <a:pPr marL="119062" indent="0">
              <a:buNone/>
            </a:pPr>
            <a:endParaRPr lang="en-US" dirty="0"/>
          </a:p>
          <a:p>
            <a:pPr marL="119062" indent="0">
              <a:buNone/>
            </a:pPr>
            <a:endParaRPr lang="en-US" dirty="0"/>
          </a:p>
        </p:txBody>
      </p:sp>
      <p:pic>
        <p:nvPicPr>
          <p:cNvPr id="7" name="Picture 2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867400"/>
            <a:ext cx="28797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8ED8ADD2-AC5A-0242-ACA3-9AF73BDF3F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857"/>
    </mc:Choice>
    <mc:Fallback xmlns="">
      <p:transition spd="slow" advTm="628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8176"/>
          </a:xfrm>
        </p:spPr>
        <p:txBody>
          <a:bodyPr>
            <a:normAutofit/>
          </a:bodyPr>
          <a:lstStyle/>
          <a:p>
            <a:r>
              <a:rPr lang="en-US" sz="3600" dirty="0"/>
              <a:t>Occupational Therapy as a Career Choice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Occupational Therapy Practitioners (OTP’s) focus on developing and maintaining skills necessary for life, including self-care, play, leisure and living skills</a:t>
            </a:r>
          </a:p>
          <a:p>
            <a:pPr marL="119062" indent="0">
              <a:buNone/>
            </a:pPr>
            <a:endParaRPr lang="en-US" sz="2800" dirty="0"/>
          </a:p>
          <a:p>
            <a:pPr marL="119062" indent="0">
              <a:buNone/>
            </a:pPr>
            <a:endParaRPr lang="en-US" sz="2800" dirty="0"/>
          </a:p>
          <a:p>
            <a:r>
              <a:rPr lang="en-US" sz="2800" dirty="0"/>
              <a:t>OTP’s  combine science, psychology, and creativity to help people achieve independence in all facets of their lives</a:t>
            </a:r>
          </a:p>
          <a:p>
            <a:pPr marL="119062" indent="0">
              <a:buNone/>
            </a:pPr>
            <a:endParaRPr lang="en-US" dirty="0"/>
          </a:p>
        </p:txBody>
      </p:sp>
      <p:pic>
        <p:nvPicPr>
          <p:cNvPr id="7" name="Picture 2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867400"/>
            <a:ext cx="28797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D5A9B089-77AC-7240-99A7-A92BC3F651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0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90"/>
    </mc:Choice>
    <mc:Fallback xmlns="">
      <p:transition spd="slow" advTm="191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8176"/>
          </a:xfrm>
        </p:spPr>
        <p:txBody>
          <a:bodyPr>
            <a:normAutofit/>
          </a:bodyPr>
          <a:lstStyle/>
          <a:p>
            <a:r>
              <a:rPr lang="en-US" sz="3600" dirty="0"/>
              <a:t>Occupational Therapy as a Career Choice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OTP’s work with people of all ages</a:t>
            </a:r>
          </a:p>
          <a:p>
            <a:pPr marL="119062" indent="0">
              <a:buNone/>
            </a:pPr>
            <a:r>
              <a:rPr lang="en-US" sz="2800" dirty="0"/>
              <a:t> </a:t>
            </a:r>
          </a:p>
          <a:p>
            <a:r>
              <a:rPr lang="en-US" sz="2800" dirty="0"/>
              <a:t>OTP’s work with a variety of illnesses and conditions </a:t>
            </a:r>
          </a:p>
          <a:p>
            <a:pPr marL="119062" indent="0">
              <a:buNone/>
            </a:pPr>
            <a:endParaRPr lang="en-US" sz="2800" dirty="0"/>
          </a:p>
          <a:p>
            <a:r>
              <a:rPr lang="en-US" sz="2800" dirty="0"/>
              <a:t>OTP’s work in:</a:t>
            </a:r>
          </a:p>
          <a:p>
            <a:endParaRPr lang="en-US" sz="2800" dirty="0"/>
          </a:p>
          <a:p>
            <a:pPr marL="119062" indent="0">
              <a:buNone/>
            </a:pPr>
            <a:endParaRPr lang="en-US" dirty="0"/>
          </a:p>
        </p:txBody>
      </p:sp>
      <p:pic>
        <p:nvPicPr>
          <p:cNvPr id="7" name="Picture 2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867400"/>
            <a:ext cx="28797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158422"/>
              </p:ext>
            </p:extLst>
          </p:nvPr>
        </p:nvGraphicFramePr>
        <p:xfrm>
          <a:off x="1676400" y="3886200"/>
          <a:ext cx="5943600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r>
                        <a:rPr lang="en-US" b="1" dirty="0"/>
                        <a:t>Schools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Hospitals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r>
                        <a:rPr lang="en-US" b="1" dirty="0"/>
                        <a:t>Nursing Homes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Rehab</a:t>
                      </a:r>
                      <a:r>
                        <a:rPr lang="en-US" b="1" baseline="0" dirty="0"/>
                        <a:t> Centers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r>
                        <a:rPr lang="en-US" b="1" dirty="0"/>
                        <a:t>Industry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Mental Health Facilities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r>
                        <a:rPr lang="en-US" b="1" dirty="0"/>
                        <a:t>Government/Community</a:t>
                      </a:r>
                      <a:r>
                        <a:rPr lang="en-US" b="1" baseline="0" dirty="0"/>
                        <a:t> Agencies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Private Practice</a:t>
                      </a:r>
                    </a:p>
                    <a:p>
                      <a:r>
                        <a:rPr lang="en-US" b="1" dirty="0"/>
                        <a:t>Home Health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6A6173FE-A3E8-504E-B110-6F1AAB2310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24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65"/>
    </mc:Choice>
    <mc:Fallback xmlns="">
      <p:transition spd="slow" advTm="348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8176"/>
          </a:xfrm>
        </p:spPr>
        <p:txBody>
          <a:bodyPr>
            <a:normAutofit/>
          </a:bodyPr>
          <a:lstStyle/>
          <a:p>
            <a:r>
              <a:rPr lang="en-US" sz="3600" dirty="0"/>
              <a:t>Occupational Therapy as a Career Choice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485457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/>
              <a:t>Employment of occupational therapists is expected to grow 1</a:t>
            </a:r>
            <a:r>
              <a:rPr lang="en-US" sz="2800" b="0" i="0" dirty="0">
                <a:effectLst/>
              </a:rPr>
              <a:t>6 percent from 2019 to 2029, much faster than the average for all occupations </a:t>
            </a:r>
            <a:r>
              <a:rPr lang="en-US" sz="2800" baseline="30000" dirty="0"/>
              <a:t>1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Source Sans Pro Web"/>
              </a:rPr>
              <a:t>      The 2020 average salary is $84,950 per year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/>
              <a:t>The occupational therapy profession is actively seeking to increase the number of practitioners representing culturally diverse backgrounds. The GSU-MOT program has been recognized for embracing this mission</a:t>
            </a:r>
          </a:p>
          <a:p>
            <a:endParaRPr lang="en-US" sz="2800" dirty="0"/>
          </a:p>
          <a:p>
            <a:endParaRPr lang="en-US" sz="2800" dirty="0"/>
          </a:p>
          <a:p>
            <a:pPr marL="119062" indent="0">
              <a:buNone/>
            </a:pPr>
            <a:endParaRPr lang="en-US" dirty="0"/>
          </a:p>
        </p:txBody>
      </p:sp>
      <p:pic>
        <p:nvPicPr>
          <p:cNvPr id="7" name="Picture 2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172200"/>
            <a:ext cx="28797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6FF2A6BB-2ADF-1E48-AC6E-F8EEA805D7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5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24"/>
    </mc:Choice>
    <mc:Fallback xmlns="">
      <p:transition spd="slow" advTm="249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8176"/>
          </a:xfrm>
        </p:spPr>
        <p:txBody>
          <a:bodyPr>
            <a:normAutofit/>
          </a:bodyPr>
          <a:lstStyle/>
          <a:p>
            <a:r>
              <a:rPr lang="en-US" sz="4400" dirty="0"/>
              <a:t>GSU MOT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</p:spPr>
        <p:txBody>
          <a:bodyPr/>
          <a:lstStyle/>
          <a:p>
            <a:r>
              <a:rPr lang="en-US" sz="2000" dirty="0"/>
              <a:t>Experienced Faculty</a:t>
            </a:r>
          </a:p>
          <a:p>
            <a:pPr lvl="1"/>
            <a:r>
              <a:rPr lang="en-US" sz="2000" dirty="0"/>
              <a:t>Practitioners as well as teachers</a:t>
            </a:r>
          </a:p>
          <a:p>
            <a:pPr lvl="1"/>
            <a:r>
              <a:rPr lang="en-US" sz="2000" dirty="0"/>
              <a:t>Offer scholarly as well as real-w0rld experience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000" dirty="0"/>
              <a:t>Small Class Sizes (30-35)</a:t>
            </a:r>
          </a:p>
          <a:p>
            <a:pPr lvl="1"/>
            <a:r>
              <a:rPr lang="en-US" sz="2000" dirty="0"/>
              <a:t>Small student-to-faculty ratio so students have access to faculty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000" dirty="0"/>
              <a:t>State of the art Activity of Daily Living Lab and Classroom Technology</a:t>
            </a:r>
          </a:p>
          <a:p>
            <a:endParaRPr lang="en-US" sz="2000" dirty="0"/>
          </a:p>
          <a:p>
            <a:r>
              <a:rPr lang="en-US" sz="2000" dirty="0"/>
              <a:t>Convenient</a:t>
            </a:r>
          </a:p>
          <a:p>
            <a:pPr lvl="1"/>
            <a:r>
              <a:rPr lang="en-US" sz="2000" dirty="0"/>
              <a:t>Just 30 miles south of Chicago</a:t>
            </a:r>
          </a:p>
          <a:p>
            <a:pPr lvl="1"/>
            <a:r>
              <a:rPr lang="en-US" sz="2000" dirty="0"/>
              <a:t>Closes to major roadways and accessible by public transportation</a:t>
            </a:r>
          </a:p>
          <a:p>
            <a:pPr lvl="1"/>
            <a:r>
              <a:rPr lang="en-US" sz="2000" dirty="0"/>
              <a:t>On site housing</a:t>
            </a:r>
          </a:p>
          <a:p>
            <a:pPr lvl="1"/>
            <a:endParaRPr lang="en-US" sz="2000" dirty="0"/>
          </a:p>
        </p:txBody>
      </p:sp>
      <p:pic>
        <p:nvPicPr>
          <p:cNvPr id="7" name="Picture 2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211824"/>
            <a:ext cx="28797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A4E79DB0-5534-A342-8B1F-DF8BEB3F7A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842"/>
    </mc:Choice>
    <mc:Fallback xmlns="">
      <p:transition spd="slow" advTm="828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8176"/>
          </a:xfrm>
        </p:spPr>
        <p:txBody>
          <a:bodyPr>
            <a:normAutofit/>
          </a:bodyPr>
          <a:lstStyle/>
          <a:p>
            <a:r>
              <a:rPr lang="en-US" sz="4400" dirty="0"/>
              <a:t>GSU MOT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GSU offers the graduate professional degree in occupational therapy</a:t>
            </a:r>
          </a:p>
          <a:p>
            <a:pPr marL="119062" indent="0">
              <a:buNone/>
            </a:pPr>
            <a:endParaRPr lang="en-US" sz="2400" dirty="0"/>
          </a:p>
          <a:p>
            <a:r>
              <a:rPr lang="en-US" sz="2400" dirty="0"/>
              <a:t>Prepares students for general practice positions in occupational therapy in a variety of health, education, and social service delivery systems</a:t>
            </a:r>
          </a:p>
          <a:p>
            <a:pPr marL="119062" indent="0">
              <a:buNone/>
            </a:pPr>
            <a:endParaRPr lang="en-US" sz="2400" dirty="0"/>
          </a:p>
          <a:p>
            <a:r>
              <a:rPr lang="en-US" sz="2400" dirty="0"/>
              <a:t>Program is full-time</a:t>
            </a:r>
          </a:p>
          <a:p>
            <a:pPr marL="119062" indent="0">
              <a:buNone/>
            </a:pPr>
            <a:endParaRPr lang="en-US" sz="2400" dirty="0"/>
          </a:p>
          <a:p>
            <a:r>
              <a:rPr lang="en-US" sz="2400" dirty="0"/>
              <a:t>Program has been accredited by ACOTE since its inception in 1996</a:t>
            </a:r>
          </a:p>
        </p:txBody>
      </p:sp>
      <p:pic>
        <p:nvPicPr>
          <p:cNvPr id="7" name="Picture 2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096000"/>
            <a:ext cx="28797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0B1DB252-E48B-1D4A-8B68-FD0EDD6FCC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3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807"/>
    </mc:Choice>
    <mc:Fallback xmlns="">
      <p:transition spd="slow" advTm="428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8176"/>
          </a:xfrm>
        </p:spPr>
        <p:txBody>
          <a:bodyPr>
            <a:normAutofit/>
          </a:bodyPr>
          <a:lstStyle/>
          <a:p>
            <a:r>
              <a:rPr lang="en-US" sz="4400" dirty="0"/>
              <a:t>Admission and Prerequisites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08176"/>
            <a:ext cx="8686800" cy="5297423"/>
          </a:xfrm>
        </p:spPr>
        <p:txBody>
          <a:bodyPr/>
          <a:lstStyle/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Admission –</a:t>
            </a:r>
          </a:p>
          <a:p>
            <a:pPr marL="6350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Applicants must:</a:t>
            </a:r>
          </a:p>
          <a:p>
            <a:pPr marL="900113" lvl="2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Have Successfully completed at baccalaureate degree in any field from an accredited institution of higher education. A 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minimal baccalaureate degree prerequisite GPA of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2.75 or better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57213" lvl="2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Prerequisites  </a:t>
            </a:r>
          </a:p>
          <a:p>
            <a:pPr marL="6350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minimum GPA of 3.0 with grade of “B” or above in the following subjects is highly recommended: </a:t>
            </a:r>
          </a:p>
          <a:p>
            <a:pPr marL="6350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Human anatomy and human physiology with lab (8 credits)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350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Social and Behavioral Sciences (9 credits)</a:t>
            </a:r>
          </a:p>
          <a:p>
            <a:pPr marL="900113" lvl="2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Abnormal Psychology (3 credits)</a:t>
            </a:r>
          </a:p>
          <a:p>
            <a:pPr marL="900113" lvl="2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Developmental Psychology or other related lifespan course (3 credits)</a:t>
            </a:r>
          </a:p>
          <a:p>
            <a:pPr marL="900113" lvl="2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Other: general psychology, sociology or anthropology courses  (3 credits)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6350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Orientation of Occupational Therapy (2)  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350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Medical Terminology (1)</a:t>
            </a:r>
            <a:endParaRPr lang="en-US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9062" indent="0">
              <a:buNone/>
            </a:pPr>
            <a:endParaRPr lang="en-US" dirty="0"/>
          </a:p>
        </p:txBody>
      </p:sp>
      <p:pic>
        <p:nvPicPr>
          <p:cNvPr id="5" name="Picture 2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6019800"/>
            <a:ext cx="28797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DF7A7C3D-155B-A74A-B7D4-23349E97EE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50"/>
    </mc:Choice>
    <mc:Fallback xmlns="">
      <p:transition spd="slow" advTm="15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8176"/>
          </a:xfrm>
        </p:spPr>
        <p:txBody>
          <a:bodyPr>
            <a:normAutofit/>
          </a:bodyPr>
          <a:lstStyle/>
          <a:p>
            <a:r>
              <a:rPr lang="en-US" sz="4400" dirty="0"/>
              <a:t>Admission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32025"/>
            <a:ext cx="8229600" cy="3635375"/>
          </a:xfrm>
        </p:spPr>
        <p:txBody>
          <a:bodyPr/>
          <a:lstStyle/>
          <a:p>
            <a:r>
              <a:rPr lang="en-US" sz="2800" dirty="0"/>
              <a:t>Completion of prerequisites</a:t>
            </a:r>
          </a:p>
          <a:p>
            <a:r>
              <a:rPr lang="en-US" sz="2800" dirty="0"/>
              <a:t>GRE – Graduate Record Examination</a:t>
            </a:r>
          </a:p>
          <a:p>
            <a:r>
              <a:rPr lang="en-US" sz="2800" dirty="0"/>
              <a:t>OTCAS – OT Application Process</a:t>
            </a:r>
          </a:p>
          <a:p>
            <a:r>
              <a:rPr lang="en-US" sz="2800" dirty="0"/>
              <a:t>3 Letters of Recommendation</a:t>
            </a:r>
          </a:p>
          <a:p>
            <a:r>
              <a:rPr lang="en-US" sz="2800" dirty="0"/>
              <a:t>Essay</a:t>
            </a:r>
          </a:p>
          <a:p>
            <a:r>
              <a:rPr lang="en-US" sz="2800" dirty="0"/>
              <a:t>Invitation for on campus interview</a:t>
            </a:r>
          </a:p>
          <a:p>
            <a:r>
              <a:rPr lang="en-US" sz="2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$500 seat deposit is due within two weeks of notification of acceptance in the MOT program.</a:t>
            </a:r>
            <a:endParaRPr lang="en-US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2800" dirty="0"/>
          </a:p>
        </p:txBody>
      </p:sp>
      <p:pic>
        <p:nvPicPr>
          <p:cNvPr id="5" name="Picture 2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867400"/>
            <a:ext cx="28797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Audio 16">
            <a:hlinkClick r:id="" action="ppaction://media"/>
            <a:extLst>
              <a:ext uri="{FF2B5EF4-FFF2-40B4-BE49-F238E27FC236}">
                <a16:creationId xmlns:a16="http://schemas.microsoft.com/office/drawing/2014/main" id="{B6EEDAEE-87CB-9E4A-98CB-3967BA57DB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5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734"/>
    </mc:Choice>
    <mc:Fallback xmlns="">
      <p:transition spd="slow" advTm="847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Custom 40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802E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T_Info_Session_presentation 8-2-21" id="{A74B8B82-80A5-044E-8541-2F47464919F5}" vid="{68B4DDB1-05DB-AC4D-B4CD-2A0AB0CD05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802E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802E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MOT_Info_Session_presentation 8-6-21 voice over recording (1)</Template>
  <TotalTime>1</TotalTime>
  <Words>701</Words>
  <Application>Microsoft Office PowerPoint</Application>
  <PresentationFormat>On-screen Show (4:3)</PresentationFormat>
  <Paragraphs>109</Paragraphs>
  <Slides>13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</vt:lpstr>
      <vt:lpstr>Calibri</vt:lpstr>
      <vt:lpstr>Corbel</vt:lpstr>
      <vt:lpstr>Source Sans Pro Web</vt:lpstr>
      <vt:lpstr>Wingdings</vt:lpstr>
      <vt:lpstr>Wingdings 2</vt:lpstr>
      <vt:lpstr>Wingdings 3</vt:lpstr>
      <vt:lpstr>Module</vt:lpstr>
      <vt:lpstr>Master of Occupational Therapy Information Session    Department of Occupational Therapy Governors State University  </vt:lpstr>
      <vt:lpstr>Welcome</vt:lpstr>
      <vt:lpstr>Occupational Therapy as a Career Choice</vt:lpstr>
      <vt:lpstr>Occupational Therapy as a Career Choice</vt:lpstr>
      <vt:lpstr>Occupational Therapy as a Career Choice</vt:lpstr>
      <vt:lpstr>GSU MOT Program</vt:lpstr>
      <vt:lpstr>GSU MOT Program</vt:lpstr>
      <vt:lpstr>Admission and Prerequisites</vt:lpstr>
      <vt:lpstr>Admission Process</vt:lpstr>
      <vt:lpstr>Admissions Process</vt:lpstr>
      <vt:lpstr>MOT Curriculum</vt:lpstr>
      <vt:lpstr>University Support Services</vt:lpstr>
      <vt:lpstr>Questions??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of Occupational Therapy Information Session    Department of Occupational Therapy Governors State University  </dc:title>
  <dc:creator>Caren M. Schranz</dc:creator>
  <cp:lastModifiedBy>Caren M. Schranz</cp:lastModifiedBy>
  <cp:revision>1</cp:revision>
  <dcterms:created xsi:type="dcterms:W3CDTF">2021-11-11T00:09:40Z</dcterms:created>
  <dcterms:modified xsi:type="dcterms:W3CDTF">2021-11-11T00:10:41Z</dcterms:modified>
</cp:coreProperties>
</file>